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51"/>
  </p:notesMasterIdLst>
  <p:handoutMasterIdLst>
    <p:handoutMasterId r:id="rId52"/>
  </p:handoutMasterIdLst>
  <p:sldIdLst>
    <p:sldId id="262" r:id="rId5"/>
    <p:sldId id="278" r:id="rId6"/>
    <p:sldId id="266" r:id="rId7"/>
    <p:sldId id="283" r:id="rId8"/>
    <p:sldId id="261" r:id="rId9"/>
    <p:sldId id="264" r:id="rId10"/>
    <p:sldId id="256" r:id="rId11"/>
    <p:sldId id="258" r:id="rId12"/>
    <p:sldId id="294" r:id="rId13"/>
    <p:sldId id="28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60" r:id="rId27"/>
    <p:sldId id="299" r:id="rId28"/>
    <p:sldId id="310" r:id="rId29"/>
    <p:sldId id="312" r:id="rId30"/>
    <p:sldId id="311" r:id="rId31"/>
    <p:sldId id="313" r:id="rId32"/>
    <p:sldId id="309" r:id="rId33"/>
    <p:sldId id="300" r:id="rId34"/>
    <p:sldId id="302" r:id="rId35"/>
    <p:sldId id="308" r:id="rId36"/>
    <p:sldId id="301" r:id="rId37"/>
    <p:sldId id="303" r:id="rId38"/>
    <p:sldId id="304" r:id="rId39"/>
    <p:sldId id="305" r:id="rId40"/>
    <p:sldId id="306" r:id="rId41"/>
    <p:sldId id="307" r:id="rId42"/>
    <p:sldId id="314" r:id="rId43"/>
    <p:sldId id="315" r:id="rId44"/>
    <p:sldId id="316" r:id="rId45"/>
    <p:sldId id="317" r:id="rId46"/>
    <p:sldId id="318" r:id="rId47"/>
    <p:sldId id="319" r:id="rId48"/>
    <p:sldId id="276" r:id="rId49"/>
    <p:sldId id="268" r:id="rId5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18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41" y="67"/>
      </p:cViewPr>
      <p:guideLst>
        <p:guide orient="horz" pos="33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24.06.2024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1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6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69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39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66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926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56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6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4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08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70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538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8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9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62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921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562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431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27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96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246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16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46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833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197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942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534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3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67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84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65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svg"/><Relationship Id="rId7" Type="http://schemas.openxmlformats.org/officeDocument/2006/relationships/image" Target="../media/image20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813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/>
          <p:cNvSpPr txBox="1">
            <a:spLocks/>
          </p:cNvSpPr>
          <p:nvPr/>
        </p:nvSpPr>
        <p:spPr>
          <a:xfrm>
            <a:off x="1524000" y="279213"/>
            <a:ext cx="9144000" cy="16823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sz="1800" dirty="0" smtClean="0">
                <a:ea typeface="Yu Gothic UI Semilight" panose="020B0400000000000000" pitchFamily="34" charset="-128"/>
              </a:rPr>
              <a:t>Министерство образования и науки Республики Башкортостан</a:t>
            </a:r>
            <a:br>
              <a:rPr lang="ru-RU" sz="1800" dirty="0" smtClean="0">
                <a:ea typeface="Yu Gothic UI Semilight" panose="020B0400000000000000" pitchFamily="34" charset="-128"/>
              </a:rPr>
            </a:br>
            <a:r>
              <a:rPr lang="ru-RU" sz="1800" dirty="0" smtClean="0">
                <a:ea typeface="Yu Gothic UI Semilight" panose="020B0400000000000000" pitchFamily="34" charset="-128"/>
              </a:rPr>
              <a:t>Государственное автономное профессиональное образовательное учреждение</a:t>
            </a:r>
            <a:br>
              <a:rPr lang="ru-RU" sz="1800" dirty="0" smtClean="0">
                <a:ea typeface="Yu Gothic UI Semilight" panose="020B0400000000000000" pitchFamily="34" charset="-128"/>
              </a:rPr>
            </a:br>
            <a:r>
              <a:rPr lang="ru-RU" sz="1800" dirty="0" smtClean="0">
                <a:ea typeface="Yu Gothic UI Semilight" panose="020B0400000000000000" pitchFamily="34" charset="-128"/>
              </a:rPr>
              <a:t>Уфимский колледж статистики, информатики и вычислительной техники</a:t>
            </a:r>
            <a:br>
              <a:rPr lang="ru-RU" sz="1800" dirty="0" smtClean="0">
                <a:ea typeface="Yu Gothic UI Semilight" panose="020B0400000000000000" pitchFamily="34" charset="-128"/>
              </a:rPr>
            </a:br>
            <a:endParaRPr lang="ru-RU" sz="1800" dirty="0">
              <a:ea typeface="Yu Gothic UI Semilight" panose="020B0400000000000000" pitchFamily="34" charset="-128"/>
            </a:endParaRPr>
          </a:p>
        </p:txBody>
      </p:sp>
      <p:sp>
        <p:nvSpPr>
          <p:cNvPr id="32" name="Подзаголовок 2"/>
          <p:cNvSpPr txBox="1">
            <a:spLocks/>
          </p:cNvSpPr>
          <p:nvPr/>
        </p:nvSpPr>
        <p:spPr>
          <a:xfrm>
            <a:off x="1626995" y="2815696"/>
            <a:ext cx="9144000" cy="794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 smtClean="0"/>
              <a:t>Разработка автоматизированной информационной системы «Гостиница»</a:t>
            </a:r>
            <a:endParaRPr lang="ru-RU" sz="28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5895464" y="4475445"/>
            <a:ext cx="6096000" cy="12875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Студент: </a:t>
            </a:r>
            <a:r>
              <a:rPr lang="ru-RU" dirty="0" err="1" smtClean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Валикаева</a:t>
            </a:r>
            <a:r>
              <a:rPr lang="ru-RU" dirty="0" smtClean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 П.Г.</a:t>
            </a:r>
            <a:endParaRPr lang="ru-RU" dirty="0">
              <a:latin typeface="Arial" panose="020B0604020202020204" pitchFamily="34" charset="0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Группа: </a:t>
            </a:r>
            <a:r>
              <a:rPr lang="ru-RU" dirty="0" smtClean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21ВЕБ-1</a:t>
            </a:r>
            <a:endParaRPr lang="ru-RU" dirty="0">
              <a:latin typeface="Arial" panose="020B0604020202020204" pitchFamily="34" charset="0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Руководитель: Дмитриева Е.К.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5455138" y="6052146"/>
            <a:ext cx="1422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Уфа 2024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/>
          <p:nvPr/>
        </p:nvPicPr>
        <p:blipFill>
          <a:blip r:embed="rId3"/>
          <a:stretch>
            <a:fillRect/>
          </a:stretch>
        </p:blipFill>
        <p:spPr>
          <a:xfrm>
            <a:off x="6373091" y="314035"/>
            <a:ext cx="5122372" cy="62714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3236" y="4202545"/>
            <a:ext cx="41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Физическая структура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381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Регистрация. 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362940"/>
            <a:ext cx="5321584" cy="48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2931027"/>
            <a:ext cx="5189942" cy="16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6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408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Регистрация. 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362940"/>
            <a:ext cx="5254269" cy="46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944232" y="3461431"/>
            <a:ext cx="4749034" cy="1563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993685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57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3850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Авторизация. 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362940"/>
            <a:ext cx="5186076" cy="285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3606131"/>
            <a:ext cx="4693882" cy="15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3008186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7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411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Авторизация.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459300"/>
            <a:ext cx="5008085" cy="27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2834206"/>
            <a:ext cx="4732712" cy="15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5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5047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Смена данных аккаунта. 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2873060"/>
            <a:ext cx="4429442" cy="14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19482"/>
          <a:stretch/>
        </p:blipFill>
        <p:spPr>
          <a:xfrm>
            <a:off x="6346538" y="1513704"/>
            <a:ext cx="5319847" cy="2457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0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531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Смена данных аккаунта.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9" y="1366812"/>
            <a:ext cx="4524759" cy="207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3040125"/>
            <a:ext cx="4429442" cy="144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6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500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Смена логина и пароля. 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362940"/>
            <a:ext cx="4827185" cy="27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1" y="3122203"/>
            <a:ext cx="3901170" cy="12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526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Смена логина и пароля.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433978"/>
            <a:ext cx="4773095" cy="265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" y="3101691"/>
            <a:ext cx="3898331" cy="131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9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3658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Редактирование услуги. </a:t>
            </a:r>
          </a:p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628371"/>
            <a:ext cx="4349171" cy="41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3133670"/>
            <a:ext cx="3693718" cy="12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8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99176" y="1954222"/>
            <a:ext cx="726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создания программного продукта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55972" y="3037587"/>
            <a:ext cx="6607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2400" dirty="0" smtClean="0">
                <a:solidFill>
                  <a:schemeClr val="accent1">
                    <a:lumMod val="10000"/>
                  </a:schemeClr>
                </a:solidFill>
              </a:rPr>
              <a:t>Целью создания программного </a:t>
            </a:r>
          </a:p>
          <a:p>
            <a:pPr algn="r">
              <a:lnSpc>
                <a:spcPct val="150000"/>
              </a:lnSpc>
            </a:pPr>
            <a:r>
              <a:rPr lang="ru-RU" sz="2400" dirty="0" smtClean="0">
                <a:solidFill>
                  <a:schemeClr val="accent1">
                    <a:lumMod val="10000"/>
                  </a:schemeClr>
                </a:solidFill>
              </a:rPr>
              <a:t>продукта является автоматизация процесса бронирования номеров</a:t>
            </a: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1">
                    <a:lumMod val="10000"/>
                  </a:schemeClr>
                </a:solidFill>
              </a:rPr>
              <a:t>в гостинице</a:t>
            </a:r>
            <a:endParaRPr lang="ru-RU" sz="24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3658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Редактирование услуги. </a:t>
            </a:r>
            <a:endParaRPr lang="ru-RU" dirty="0" smtClean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8" y="1304774"/>
            <a:ext cx="4469244" cy="45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2" y="3134748"/>
            <a:ext cx="3734484" cy="12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2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402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Бронирование. 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32" y="2453393"/>
            <a:ext cx="3239841" cy="12328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32" y="4041969"/>
            <a:ext cx="4936416" cy="25805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37" y="1246119"/>
            <a:ext cx="5004953" cy="23524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232" y="1890586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2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44232" y="593498"/>
            <a:ext cx="195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44232" y="993608"/>
            <a:ext cx="429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Бронирование. Некорректные данные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94" b="1"/>
          <a:stretch/>
        </p:blipFill>
        <p:spPr>
          <a:xfrm>
            <a:off x="6346538" y="1621343"/>
            <a:ext cx="5349691" cy="26181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32" y="3123839"/>
            <a:ext cx="3840204" cy="1273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538" y="8112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232" y="2361640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6237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Протокол</a:t>
            </a:r>
            <a:endParaRPr lang="ru-RU" sz="2000" dirty="0">
              <a:solidFill>
                <a:srgbClr val="6237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6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914832" y="736580"/>
            <a:ext cx="4783785" cy="433834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36744" y="1994525"/>
            <a:ext cx="5581867" cy="3080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2160" y="5745480"/>
            <a:ext cx="2357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Окно авторизации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5793135"/>
            <a:ext cx="23342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Окно регистрации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1115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Каталог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5" y="1776770"/>
            <a:ext cx="1036820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389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об одном номере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9535"/>
          <a:stretch/>
        </p:blipFill>
        <p:spPr>
          <a:xfrm>
            <a:off x="259093" y="1899880"/>
            <a:ext cx="6476987" cy="4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1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286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Бронирование номера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1" y="1776770"/>
            <a:ext cx="9555480" cy="49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8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386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Каталог дополнительных услуг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1" y="1899880"/>
            <a:ext cx="6858000" cy="475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496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и цена дополнительных услуг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1" y="2038926"/>
            <a:ext cx="9067800" cy="45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1376660"/>
            <a:ext cx="541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Аккаунт покупателя. Персональные данные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7" y="1899880"/>
            <a:ext cx="10121238" cy="43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11085" y="979715"/>
            <a:ext cx="163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32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197428" y="2179468"/>
            <a:ext cx="1075508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спроектировать информационную систему гостиницы;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составить наборы данных соответствующих категориям номеров;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систему бронирования;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осуществить вывод, редактирование, создание и удаление информации о номерах;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осуществить вывод, редактирование, создание и удаление информации об услугах;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реализовать поиск номеров с использованием фильтра;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10160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осуществить ввод данных с пользовательской стороны.</a:t>
            </a:r>
            <a:endParaRPr lang="ru-RU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41960" y="1376660"/>
            <a:ext cx="4910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Аккаунт покупателя.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История бронирований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11229216" cy="46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1960" y="1376660"/>
            <a:ext cx="665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Аккаунт покупателя.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персональных данных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7366641" cy="35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5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1960" y="1376660"/>
            <a:ext cx="5994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Аккаунт покупателя.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логина и пароля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8580120" cy="45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23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712641"/>
            <a:ext cx="10923508" cy="46353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1960" y="1376660"/>
            <a:ext cx="770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Аккаунт покупателя.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Подробная информация об одном бронировании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7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1960" y="1376660"/>
            <a:ext cx="295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Восстановление аккаунта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976448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5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252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Пользователи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7455"/>
          <a:stretch/>
        </p:blipFill>
        <p:spPr>
          <a:xfrm>
            <a:off x="441959" y="2103120"/>
            <a:ext cx="11303043" cy="400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Брони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745992"/>
            <a:ext cx="11678749" cy="4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Номера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745992"/>
            <a:ext cx="11221644" cy="44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1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3086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Категории номеров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745992"/>
            <a:ext cx="11358710" cy="4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92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1960" y="1376660"/>
            <a:ext cx="172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Услуги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11460480" cy="469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59418" y="212436"/>
            <a:ext cx="457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прецедентов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83" y="868101"/>
            <a:ext cx="11293485" cy="57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272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Категории услуг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899880"/>
            <a:ext cx="11630435" cy="48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3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4886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и создание номера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2060293"/>
            <a:ext cx="6228965" cy="41950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772" y="853440"/>
            <a:ext cx="5059228" cy="5584761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6956385" y="601884"/>
            <a:ext cx="11574" cy="58363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22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6004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и создание категории номера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56" y="1180618"/>
            <a:ext cx="5411433" cy="54743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1899880"/>
            <a:ext cx="4766648" cy="4805528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6446489" y="682907"/>
            <a:ext cx="11574" cy="58363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10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477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и создание услуги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2106592"/>
            <a:ext cx="6390839" cy="37733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94" y="1376660"/>
            <a:ext cx="5011465" cy="5077296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6956385" y="601884"/>
            <a:ext cx="11574" cy="58363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819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960" y="853440"/>
            <a:ext cx="50804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1960" y="1376660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Админ. </a:t>
            </a:r>
            <a:r>
              <a:rPr lang="ru-RU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Редактирование и создание категории услуги</a:t>
            </a:r>
            <a:endParaRPr lang="ru-RU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8" y="1938329"/>
            <a:ext cx="5763429" cy="20862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8" y="4351935"/>
            <a:ext cx="599206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79357" y="266218"/>
            <a:ext cx="2360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3563" y="1863185"/>
            <a:ext cx="83496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процессе выполнения курсовой работы была разработана автоматизированная информационная система «Гостиница». АИС осуществляет просмотр номеров с учетом занятости номеров на определенные даты и бронирование номеров в гостинице. Также система позволяет хранить и обрабатывать информацию о номерах, услугах, их категориях и бронях. </a:t>
            </a:r>
          </a:p>
          <a:p>
            <a:pPr algn="r"/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Программный продукт был написан с использованием языка программирования </a:t>
            </a:r>
            <a:r>
              <a:rPr lang="en-US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также был использован </a:t>
            </a:r>
            <a:r>
              <a:rPr lang="en-US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.При создании программного продукта была использована библиотека </a:t>
            </a:r>
            <a:r>
              <a:rPr lang="en-US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текстовый формат обмена данными </a:t>
            </a:r>
            <a:r>
              <a:rPr lang="en-US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СУБД </a:t>
            </a:r>
            <a:r>
              <a:rPr lang="en-US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20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Используя данные из контрольного примера, была проведена проверка программы  на основе которой были  написаны тест-кейсы. Так же написано подробное руководство пользователя для отображения всех функций сайта.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41115" y="2918691"/>
            <a:ext cx="5436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 !</a:t>
            </a:r>
            <a:endParaRPr lang="ru-RU" sz="36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98653" y="462988"/>
            <a:ext cx="3263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</a:t>
            </a:r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8653" y="1423686"/>
            <a:ext cx="5800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Входной информацией для системы являются:</a:t>
            </a:r>
            <a:endParaRPr lang="ru-RU" sz="20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8653" y="2261274"/>
            <a:ext cx="7024552" cy="2795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пользователях;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номерах;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категориях номеров;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дополнительных услугах;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2400" dirty="0" smtClean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категориях дополнительных услуг.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741" y="563760"/>
            <a:ext cx="357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Выходные данные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1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26" y="960985"/>
            <a:ext cx="5581297" cy="207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800" y="2955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0800" y="42211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50800" y="560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23" name="Группа 22"/>
          <p:cNvGrpSpPr/>
          <p:nvPr/>
        </p:nvGrpSpPr>
        <p:grpSpPr>
          <a:xfrm>
            <a:off x="294742" y="1943296"/>
            <a:ext cx="5567009" cy="2374082"/>
            <a:chOff x="294742" y="1943296"/>
            <a:chExt cx="5567009" cy="2374082"/>
          </a:xfrm>
        </p:grpSpPr>
        <p:pic>
          <p:nvPicPr>
            <p:cNvPr id="12" name="Рисунок 15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42" y="2355013"/>
              <a:ext cx="5567009" cy="1962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94742" y="1943296"/>
              <a:ext cx="401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accent1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Смена статуса брони на «отменен»</a:t>
              </a:r>
              <a:endPara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6261626" y="3552452"/>
            <a:ext cx="5581297" cy="2802732"/>
            <a:chOff x="6261626" y="2713198"/>
            <a:chExt cx="5581297" cy="2802732"/>
          </a:xfrm>
        </p:grpSpPr>
        <p:pic>
          <p:nvPicPr>
            <p:cNvPr id="13" name="Рисунок 16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27" y="3154994"/>
              <a:ext cx="5580396" cy="236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261626" y="2713198"/>
              <a:ext cx="4173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accent1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Смена статуса брони на «выполнен»</a:t>
              </a:r>
              <a:endPara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294741" y="4434920"/>
            <a:ext cx="5567010" cy="1920264"/>
            <a:chOff x="294741" y="4434920"/>
            <a:chExt cx="5567010" cy="1920264"/>
          </a:xfrm>
        </p:grpSpPr>
        <p:pic>
          <p:nvPicPr>
            <p:cNvPr id="11" name="Рисунок 15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42" y="4867378"/>
              <a:ext cx="5567009" cy="1487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294741" y="4434920"/>
              <a:ext cx="297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accent1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Восстановление профиля</a:t>
              </a:r>
              <a:endParaRPr lang="ru-RU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235925" y="499449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25000"/>
                  </a:schemeClr>
                </a:solidFill>
              </a:rPr>
              <a:t>Оформление брони</a:t>
            </a:r>
            <a:endParaRPr lang="ru-RU" dirty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/>
          <p:nvPr/>
        </p:nvPicPr>
        <p:blipFill rotWithShape="1">
          <a:blip r:embed="rId3"/>
          <a:srcRect r="1043"/>
          <a:stretch/>
        </p:blipFill>
        <p:spPr bwMode="auto">
          <a:xfrm>
            <a:off x="175708" y="1579418"/>
            <a:ext cx="11767560" cy="471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13351" y="591128"/>
            <a:ext cx="4092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</a:rPr>
              <a:t>Логическая структура</a:t>
            </a:r>
            <a:endParaRPr lang="ru-RU" sz="2800" b="1" dirty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2" y="910718"/>
            <a:ext cx="11092872" cy="5425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4103" y="295563"/>
            <a:ext cx="58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отношений базы данных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700074" y="3454400"/>
            <a:ext cx="6718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средства разработки</a:t>
            </a:r>
            <a:endParaRPr lang="ru-RU" sz="28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Рисунок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9" y="682020"/>
            <a:ext cx="1304975" cy="1304975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18" y="619472"/>
            <a:ext cx="2183878" cy="2183878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505" y="619472"/>
            <a:ext cx="1418937" cy="1418937"/>
          </a:xfrm>
          <a:prstGeom prst="rect">
            <a:avLst/>
          </a:prstGeom>
        </p:spPr>
      </p:pic>
      <p:pic>
        <p:nvPicPr>
          <p:cNvPr id="79" name="Рисунок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32" y="682020"/>
            <a:ext cx="1470351" cy="1470351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74" y="1037677"/>
            <a:ext cx="1708727" cy="17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72071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16c05727-aa75-4e4a-9b5f-8a80a1165891"/>
    <ds:schemaRef ds:uri="230e9df3-be65-4c73-a93b-d1236ebd677e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552</Words>
  <Application>Microsoft Office PowerPoint</Application>
  <PresentationFormat>Широкоэкранный</PresentationFormat>
  <Paragraphs>169</Paragraphs>
  <Slides>46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4" baseType="lpstr">
      <vt:lpstr>Yu Gothic UI</vt:lpstr>
      <vt:lpstr>Yu Gothic UI Semilight</vt:lpstr>
      <vt:lpstr>Arial</vt:lpstr>
      <vt:lpstr>Calibri</vt:lpstr>
      <vt:lpstr>Symbol</vt:lpstr>
      <vt:lpstr>Tenorite</vt:lpstr>
      <vt:lpstr>Times New Roman</vt:lpstr>
      <vt:lpstr>Одиночная линия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2024-06-24T18:47:02Z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